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6" r:id="rId2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0" Type="http://schemas.openxmlformats.org/officeDocument/2006/relationships/slide" Target="slides/slide9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13D60FF-7486-4F51-5F79-73450D8908A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1F7A7-2209-4A56-BC12-AF2B07DEF0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2" name="Rectangle 2">
            <a:extLst>
              <a:ext uri="{FF2B5EF4-FFF2-40B4-BE49-F238E27FC236}">
                <a16:creationId xmlns:a16="http://schemas.microsoft.com/office/drawing/2014/main" id="{154AE339-4E89-119E-4701-9B5BE69B20B1}"/>
              </a:ext>
            </a:extLst>
          </p:cNvPr>
          <p:cNvSpPr>
            <a:spLocks noRot="1" noChangeArrowheads="1" noTextEdit="1"/>
          </p:cNvSpPr>
          <p:nvPr>
            <p:ph type="sldImg"/>
          </p:nvPr>
        </p:nvSpPr>
        <p:spPr>
          <a:ln/>
        </p:spPr>
      </p:sp>
      <p:sp>
        <p:nvSpPr>
          <p:cNvPr id="189443" name="Rectangle 3">
            <a:extLst>
              <a:ext uri="{FF2B5EF4-FFF2-40B4-BE49-F238E27FC236}">
                <a16:creationId xmlns:a16="http://schemas.microsoft.com/office/drawing/2014/main" id="{EDA9B681-FFA7-9681-F640-9089C74D2B1B}"/>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3.xml"/><Relationship Id="rId2" Type="http://schemas.openxmlformats.org/officeDocument/2006/relationships/notesSlide" Target="../notesSlides/notesSlide45.xml"/></Relationships>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a:extLst>
              <a:ext uri="{FF2B5EF4-FFF2-40B4-BE49-F238E27FC236}">
                <a16:creationId xmlns:a16="http://schemas.microsoft.com/office/drawing/2014/main" id="{D940056D-1DFB-F25A-D0A0-F63F312C9FEB}"/>
              </a:ext>
            </a:extLst>
          </p:cNvPr>
          <p:cNvSpPr>
            <a:spLocks noGrp="1" noChangeArrowheads="1"/>
          </p:cNvSpPr>
          <p:nvPr>
            <p:ph type="title"/>
          </p:nvPr>
        </p:nvSpPr>
        <p:spPr>
          <a:xfrm>
            <a:off x="558432" y="4204864"/>
            <a:ext cx="6459537" cy="942975"/>
          </a:xfrm>
        </p:spPr>
        <p:txBody>
          <a:bodyPr/>
          <a:lstStyle/>
          <a:p>
            <a:r>
              <a:rPr lang="en-US" altLang="zh-CN" sz="4000">
                <a:solidFill>
                  <a:srgbClr val="3366CC"/>
                </a:solidFill>
                <a:ea typeface="宋体" panose="02010600030101010101" pitchFamily="2" charset="-122"/>
              </a:rPr>
              <a:t>Internal Audit Programs</a:t>
            </a:r>
          </a:p>
        </p:txBody>
      </p:sp>
      <p:sp>
        <p:nvSpPr>
          <p:cNvPr id="11267" name="Rectangle 3">
            <a:extLst>
              <a:ext uri="{FF2B5EF4-FFF2-40B4-BE49-F238E27FC236}">
                <a16:creationId xmlns:a16="http://schemas.microsoft.com/office/drawing/2014/main" id="{AEF3B29D-7F60-7CA3-CB4C-2882FB699F47}"/>
              </a:ext>
            </a:extLst>
          </p:cNvPr>
          <p:cNvSpPr>
            <a:spLocks noGrp="1" noChangeArrowheads="1"/>
          </p:cNvSpPr>
          <p:nvPr>
            <p:ph type="body" sz="half" idx="1"/>
          </p:nvPr>
        </p:nvSpPr>
        <p:spPr>
          <a:xfrm>
            <a:off x="990600" y="2514600"/>
            <a:ext cx="7162800" cy="3687763"/>
          </a:xfrm>
        </p:spPr>
        <p:txBody>
          <a:bodyPr/>
          <a:lstStyle/>
          <a:p>
            <a:r>
              <a:rPr lang="en-US" altLang="zh-CN">
                <a:ea typeface="宋体" panose="02010600030101010101" pitchFamily="2" charset="-122"/>
              </a:rPr>
              <a:t>Assurance and Consulting</a:t>
            </a:r>
          </a:p>
          <a:p>
            <a:r>
              <a:rPr lang="en-US" altLang="zh-CN">
                <a:ea typeface="宋体" panose="02010600030101010101" pitchFamily="2" charset="-122"/>
              </a:rPr>
              <a:t>CalPERS’ Core Business Areas</a:t>
            </a:r>
          </a:p>
          <a:p>
            <a:pPr lvl="1">
              <a:buFont typeface="Wingdings" panose="05000000000000000000" pitchFamily="2" charset="2"/>
              <a:buChar char="Ø"/>
            </a:pPr>
            <a:r>
              <a:rPr lang="en-US" altLang="zh-CN">
                <a:ea typeface="宋体" panose="02010600030101010101" pitchFamily="2" charset="-122"/>
              </a:rPr>
              <a:t>Retirement</a:t>
            </a:r>
          </a:p>
          <a:p>
            <a:pPr lvl="1">
              <a:buFont typeface="Wingdings" panose="05000000000000000000" pitchFamily="2" charset="2"/>
              <a:buChar char="Ø"/>
            </a:pPr>
            <a:r>
              <a:rPr lang="en-US" altLang="zh-CN">
                <a:ea typeface="宋体" panose="02010600030101010101" pitchFamily="2" charset="-122"/>
              </a:rPr>
              <a:t>Health</a:t>
            </a:r>
          </a:p>
          <a:p>
            <a:pPr lvl="1">
              <a:buFont typeface="Wingdings" panose="05000000000000000000" pitchFamily="2" charset="2"/>
              <a:buChar char="Ø"/>
            </a:pPr>
            <a:r>
              <a:rPr lang="en-US" altLang="zh-CN">
                <a:ea typeface="宋体" panose="02010600030101010101" pitchFamily="2" charset="-122"/>
              </a:rPr>
              <a:t>Investments	</a:t>
            </a:r>
            <a:r>
              <a:rPr lang="en-US" altLang="zh-CN" sz="2000">
                <a:ea typeface="宋体" panose="02010600030101010101" pitchFamily="2" charset="-122"/>
              </a:rPr>
              <a:t>		</a:t>
            </a:r>
          </a:p>
          <a:p>
            <a:r>
              <a:rPr lang="en-US" altLang="zh-CN">
                <a:ea typeface="宋体" panose="02010600030101010101" pitchFamily="2" charset="-122"/>
              </a:rPr>
              <a:t>CalPERS Support Divisions</a:t>
            </a:r>
          </a:p>
          <a:p>
            <a:r>
              <a:rPr lang="en-US" altLang="zh-CN">
                <a:ea typeface="宋体" panose="02010600030101010101" pitchFamily="2" charset="-122"/>
              </a:rPr>
              <a:t>Third Party Administrators</a:t>
            </a:r>
          </a:p>
          <a:p>
            <a:pPr>
              <a:buFont typeface="Wingdings" panose="05000000000000000000" pitchFamily="2" charset="2"/>
              <a:buNone/>
            </a:pPr>
            <a:endParaRPr lang="en-US" altLang="zh-CN" sz="2400">
              <a:ea typeface="宋体" panose="02010600030101010101" pitchFamily="2" charset="-122"/>
            </a:endParaRPr>
          </a:p>
          <a:p>
            <a:endParaRPr lang="en-US" altLang="zh-CN" sz="2400">
              <a:ea typeface="宋体" panose="02010600030101010101" pitchFamily="2" charset="-122"/>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